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7"/>
  </p:notesMasterIdLst>
  <p:sldIdLst>
    <p:sldId id="258" r:id="rId2"/>
    <p:sldId id="261" r:id="rId3"/>
    <p:sldId id="260" r:id="rId4"/>
    <p:sldId id="259" r:id="rId5"/>
    <p:sldId id="281" r:id="rId6"/>
    <p:sldId id="262" r:id="rId7"/>
    <p:sldId id="263" r:id="rId8"/>
    <p:sldId id="264" r:id="rId9"/>
    <p:sldId id="265" r:id="rId10"/>
    <p:sldId id="266" r:id="rId11"/>
    <p:sldId id="283" r:id="rId12"/>
    <p:sldId id="267" r:id="rId13"/>
    <p:sldId id="268" r:id="rId14"/>
    <p:sldId id="270" r:id="rId15"/>
    <p:sldId id="269" r:id="rId16"/>
    <p:sldId id="280" r:id="rId17"/>
    <p:sldId id="276" r:id="rId18"/>
    <p:sldId id="277" r:id="rId19"/>
    <p:sldId id="278" r:id="rId20"/>
    <p:sldId id="279" r:id="rId21"/>
    <p:sldId id="271" r:id="rId22"/>
    <p:sldId id="272" r:id="rId23"/>
    <p:sldId id="282" r:id="rId24"/>
    <p:sldId id="275" r:id="rId25"/>
    <p:sldId id="273" r:id="rId26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4EF31-8C40-489E-801B-0F65D108E3CB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B176C-DE6D-4453-8901-614E6F08628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9435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9608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9428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8435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8593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5284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973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8505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1172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3413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9771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2940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D3FB1-565D-4614-8758-C7F36603B110}" type="datetimeFigureOut">
              <a:rPr lang="es-CR" smtClean="0"/>
              <a:t>21/6/2024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2B9AC-8789-4AE5-B7F8-B5A16E3836C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9701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Yu-Gi-Oh! Master Du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-1" y="682389"/>
            <a:ext cx="1219200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chemeClr val="bg1"/>
                </a:solidFill>
              </a:rPr>
              <a:t>Herramienta </a:t>
            </a:r>
            <a:r>
              <a:rPr lang="es-MX" sz="3600" b="1" dirty="0">
                <a:solidFill>
                  <a:schemeClr val="bg1"/>
                </a:solidFill>
              </a:rPr>
              <a:t>de </a:t>
            </a:r>
            <a:r>
              <a:rPr lang="es-MX" sz="4000" b="1" dirty="0">
                <a:solidFill>
                  <a:schemeClr val="bg1"/>
                </a:solidFill>
              </a:rPr>
              <a:t>construcción</a:t>
            </a:r>
            <a:r>
              <a:rPr lang="es-MX" sz="3600" b="1" dirty="0">
                <a:solidFill>
                  <a:schemeClr val="bg1"/>
                </a:solidFill>
              </a:rPr>
              <a:t> de mazos para </a:t>
            </a:r>
            <a:r>
              <a:rPr lang="es-MX" sz="3600" b="1" dirty="0" err="1">
                <a:solidFill>
                  <a:schemeClr val="bg1"/>
                </a:solidFill>
              </a:rPr>
              <a:t>TCGs</a:t>
            </a:r>
            <a:endParaRPr lang="es-CR" sz="3600" b="1" dirty="0" smtClean="0">
              <a:solidFill>
                <a:schemeClr val="bg1"/>
              </a:solidFill>
              <a:effectLst/>
            </a:endParaRPr>
          </a:p>
          <a:p>
            <a:endParaRPr lang="es-CR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0" y="5163923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solidFill>
                  <a:schemeClr val="bg1"/>
                </a:solidFill>
              </a:rPr>
              <a:t>Dominick Rodríguez Trejos – </a:t>
            </a:r>
            <a:r>
              <a:rPr lang="es-MX" sz="2400" dirty="0" smtClean="0">
                <a:solidFill>
                  <a:schemeClr val="bg1"/>
                </a:solidFill>
              </a:rPr>
              <a:t>B76600</a:t>
            </a:r>
            <a:endParaRPr lang="es-CR" sz="2400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2" y="4763813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</a:rPr>
              <a:t>por:</a:t>
            </a:r>
            <a:endParaRPr lang="es-C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05" y="1431235"/>
            <a:ext cx="8917494" cy="48237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47707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chemeClr val="bg1"/>
                </a:solidFill>
              </a:rPr>
              <a:t>Calculadora hipergeométrica</a:t>
            </a:r>
            <a:endParaRPr lang="es-C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07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26" y="3048000"/>
            <a:ext cx="6609454" cy="36883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12" y="119279"/>
            <a:ext cx="6554115" cy="282932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142922" y="1241551"/>
            <a:ext cx="504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chemeClr val="bg1"/>
                </a:solidFill>
              </a:rPr>
              <a:t>Calificar el mazo</a:t>
            </a:r>
            <a:endParaRPr lang="es-C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17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43732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 err="1" smtClean="0">
                <a:solidFill>
                  <a:schemeClr val="bg1"/>
                </a:solidFill>
              </a:rPr>
              <a:t>Tkinter</a:t>
            </a:r>
            <a:endParaRPr lang="es-CR" sz="44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90" y="1582289"/>
            <a:ext cx="6697010" cy="146705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85" y="3818054"/>
            <a:ext cx="6335009" cy="10383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27" y="3818054"/>
            <a:ext cx="3877216" cy="2076740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>
            <a:off x="6918121" y="4211239"/>
            <a:ext cx="477078" cy="252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73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13" y="275617"/>
            <a:ext cx="6458851" cy="278168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652" y="3608878"/>
            <a:ext cx="6697010" cy="88594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" y="528555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solidFill>
                  <a:schemeClr val="bg1"/>
                </a:solidFill>
              </a:rPr>
              <a:t>Ideal para la construcción de aplicaciones simples y robustas</a:t>
            </a:r>
            <a:endParaRPr lang="es-C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42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42406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 smtClean="0">
                <a:solidFill>
                  <a:schemeClr val="bg1"/>
                </a:solidFill>
              </a:rPr>
              <a:t>    Uso</a:t>
            </a:r>
            <a:endParaRPr lang="es-CR" sz="44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32" y="1572646"/>
            <a:ext cx="4265046" cy="485570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17" y="212848"/>
            <a:ext cx="4265046" cy="48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</a:rPr>
              <a:t>Resultados</a:t>
            </a:r>
            <a:endParaRPr lang="es-C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1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0" y="39211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bg1"/>
                </a:solidFill>
              </a:rPr>
              <a:t>Probabilidad de 1 Starter cuando se va de primero</a:t>
            </a:r>
            <a:endParaRPr lang="es-CR" sz="2000" b="1" dirty="0">
              <a:solidFill>
                <a:schemeClr val="bg1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928191" y="1166191"/>
            <a:ext cx="8335617" cy="5274364"/>
            <a:chOff x="663494" y="1303372"/>
            <a:chExt cx="6148123" cy="4804021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494" y="1303372"/>
              <a:ext cx="3882001" cy="268393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956" y="3399602"/>
              <a:ext cx="3906661" cy="2707791"/>
            </a:xfrm>
            <a:prstGeom prst="rect">
              <a:avLst/>
            </a:prstGeom>
          </p:spPr>
        </p:pic>
      </p:grpSp>
      <p:sp>
        <p:nvSpPr>
          <p:cNvPr id="2" name="CuadroTexto 1"/>
          <p:cNvSpPr txBox="1"/>
          <p:nvPr/>
        </p:nvSpPr>
        <p:spPr>
          <a:xfrm>
            <a:off x="589721" y="2076190"/>
            <a:ext cx="267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Propio</a:t>
            </a:r>
            <a:endParaRPr lang="es-CR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389704" y="476943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Copiado</a:t>
            </a:r>
            <a:endParaRPr lang="es-C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0" y="39211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</a:rPr>
              <a:t>Probabilidad de 2 </a:t>
            </a:r>
            <a:r>
              <a:rPr lang="es-MX" sz="2000" b="1" dirty="0" err="1" smtClean="0">
                <a:solidFill>
                  <a:schemeClr val="bg1"/>
                </a:solidFill>
              </a:rPr>
              <a:t>Extenders</a:t>
            </a:r>
            <a:r>
              <a:rPr lang="es-MX" sz="2000" b="1" dirty="0" smtClean="0">
                <a:solidFill>
                  <a:schemeClr val="bg1"/>
                </a:solidFill>
              </a:rPr>
              <a:t> cuando se va de segundo</a:t>
            </a:r>
            <a:endParaRPr lang="es-CR" sz="2000" b="1" dirty="0">
              <a:solidFill>
                <a:schemeClr val="bg1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2017941" y="1002992"/>
            <a:ext cx="8156117" cy="5397809"/>
            <a:chOff x="1730005" y="1135513"/>
            <a:chExt cx="7968713" cy="5278539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005" y="1135513"/>
              <a:ext cx="4365995" cy="3019687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723" y="3394365"/>
              <a:ext cx="4365995" cy="3019687"/>
            </a:xfrm>
            <a:prstGeom prst="rect">
              <a:avLst/>
            </a:prstGeom>
          </p:spPr>
        </p:pic>
      </p:grpSp>
      <p:sp>
        <p:nvSpPr>
          <p:cNvPr id="2" name="CuadroTexto 1"/>
          <p:cNvSpPr txBox="1"/>
          <p:nvPr/>
        </p:nvSpPr>
        <p:spPr>
          <a:xfrm>
            <a:off x="530087" y="2177619"/>
            <a:ext cx="113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Copiado</a:t>
            </a:r>
            <a:endParaRPr lang="es-CR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575235" y="4672176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Propio</a:t>
            </a:r>
            <a:endParaRPr lang="es-C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0" y="39211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</a:rPr>
              <a:t>Probabilidad de 2 </a:t>
            </a:r>
            <a:r>
              <a:rPr lang="es-MX" sz="2000" b="1" dirty="0" err="1" smtClean="0">
                <a:solidFill>
                  <a:schemeClr val="bg1"/>
                </a:solidFill>
              </a:rPr>
              <a:t>Defensives</a:t>
            </a:r>
            <a:r>
              <a:rPr lang="es-MX" sz="2000" b="1" dirty="0" smtClean="0">
                <a:solidFill>
                  <a:schemeClr val="bg1"/>
                </a:solidFill>
              </a:rPr>
              <a:t> cuando se va de primero</a:t>
            </a:r>
            <a:endParaRPr lang="es-CR" sz="2000" b="1" dirty="0">
              <a:solidFill>
                <a:schemeClr val="bg1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778884" y="980661"/>
            <a:ext cx="8634232" cy="5502006"/>
            <a:chOff x="1343123" y="1100103"/>
            <a:chExt cx="8416012" cy="535606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123" y="1100103"/>
              <a:ext cx="4540842" cy="3208117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404" y="3248046"/>
              <a:ext cx="4536731" cy="3208117"/>
            </a:xfrm>
            <a:prstGeom prst="rect">
              <a:avLst/>
            </a:prstGeom>
          </p:spPr>
        </p:pic>
      </p:grpSp>
      <p:sp>
        <p:nvSpPr>
          <p:cNvPr id="2" name="CuadroTexto 1"/>
          <p:cNvSpPr txBox="1"/>
          <p:nvPr/>
        </p:nvSpPr>
        <p:spPr>
          <a:xfrm>
            <a:off x="384313" y="217449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Copiado</a:t>
            </a:r>
            <a:endParaRPr lang="es-CR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774017" y="465023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Propio</a:t>
            </a:r>
            <a:endParaRPr lang="es-C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31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0" y="39211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</a:rPr>
              <a:t>Probabilidad de 1 </a:t>
            </a:r>
            <a:r>
              <a:rPr lang="es-MX" sz="2000" b="1" dirty="0" err="1" smtClean="0">
                <a:solidFill>
                  <a:schemeClr val="bg1"/>
                </a:solidFill>
              </a:rPr>
              <a:t>Garnet</a:t>
            </a:r>
            <a:r>
              <a:rPr lang="es-MX" sz="2000" b="1" dirty="0" smtClean="0">
                <a:solidFill>
                  <a:schemeClr val="bg1"/>
                </a:solidFill>
              </a:rPr>
              <a:t> cuando se va de primero</a:t>
            </a:r>
            <a:endParaRPr lang="es-CR" sz="2000" b="1" dirty="0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1727367" y="980662"/>
            <a:ext cx="8737266" cy="5652572"/>
            <a:chOff x="1490508" y="930857"/>
            <a:chExt cx="8304027" cy="547708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508" y="930857"/>
              <a:ext cx="4500654" cy="321707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881" y="3190873"/>
              <a:ext cx="4500654" cy="3217073"/>
            </a:xfrm>
            <a:prstGeom prst="rect">
              <a:avLst/>
            </a:prstGeom>
          </p:spPr>
        </p:pic>
      </p:grpSp>
      <p:sp>
        <p:nvSpPr>
          <p:cNvPr id="3" name="CuadroTexto 2"/>
          <p:cNvSpPr txBox="1"/>
          <p:nvPr/>
        </p:nvSpPr>
        <p:spPr>
          <a:xfrm>
            <a:off x="331304" y="2366655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Copiado</a:t>
            </a:r>
            <a:endParaRPr lang="es-CR" b="1" dirty="0">
              <a:solidFill>
                <a:schemeClr val="bg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0827027" y="478849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Propio</a:t>
            </a:r>
            <a:endParaRPr lang="es-C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1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38541" y="662609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bg1"/>
                </a:solidFill>
              </a:rPr>
              <a:t>Proceso de construcción</a:t>
            </a:r>
            <a:endParaRPr lang="es-CR" sz="4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38540" y="1709530"/>
            <a:ext cx="118034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Definir la pregunta a responder.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Definir el problema a resolver.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Examinar las mecánicas y fundamentos del juego.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Definir los conceptos más importantes y traducirlos a variables y atributos para la programación.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Establecer las funcionalidades que se quieren implementar en la herramienta.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Construir la herramienta.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Construir la interfaz.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Hacer pruebas y analizar nuestros resultados.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Evaluar nuestra creación y determinar donde se puede mejorar.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94152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0" y="39211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bg1"/>
                </a:solidFill>
              </a:rPr>
              <a:t>Calificación de cada mazo</a:t>
            </a:r>
            <a:endParaRPr lang="es-CR" sz="2000" b="1" dirty="0">
              <a:solidFill>
                <a:schemeClr val="bg1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133126" y="1603513"/>
            <a:ext cx="10190791" cy="4151351"/>
            <a:chOff x="1611132" y="1665623"/>
            <a:chExt cx="9885859" cy="3837449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132" y="1665623"/>
              <a:ext cx="4912915" cy="2167462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246783"/>
              <a:ext cx="5400991" cy="2256289"/>
            </a:xfrm>
            <a:prstGeom prst="rect">
              <a:avLst/>
            </a:prstGeom>
          </p:spPr>
        </p:pic>
      </p:grpSp>
      <p:sp>
        <p:nvSpPr>
          <p:cNvPr id="2" name="CuadroTexto 1"/>
          <p:cNvSpPr txBox="1"/>
          <p:nvPr/>
        </p:nvSpPr>
        <p:spPr>
          <a:xfrm>
            <a:off x="2339074" y="1013205"/>
            <a:ext cx="180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Copiado</a:t>
            </a:r>
            <a:endParaRPr lang="es-CR" b="1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072688" y="597673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Propio</a:t>
            </a:r>
            <a:endParaRPr lang="es-C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5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649357"/>
            <a:ext cx="12192000" cy="7078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</a:rPr>
              <a:t>Conclusiones</a:t>
            </a:r>
            <a:endParaRPr lang="es-CR" sz="4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5846" y="1983545"/>
            <a:ext cx="11840308" cy="378565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chemeClr val="bg1"/>
                </a:solidFill>
              </a:rPr>
              <a:t>Los conocimientos de probabilidad que tenemos son muy importantes en la construcción de mazos, en especial a nivel profesional y competitivo.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0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chemeClr val="bg1"/>
                </a:solidFill>
              </a:rPr>
              <a:t>La herramienta construido si es útil, en especial la sección de la calculadora hipergeométrica.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0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chemeClr val="bg1"/>
                </a:solidFill>
              </a:rPr>
              <a:t>Al momento de tomar decisiones, en </a:t>
            </a:r>
            <a:r>
              <a:rPr lang="es-MX" sz="2000" dirty="0" err="1" smtClean="0">
                <a:solidFill>
                  <a:schemeClr val="bg1"/>
                </a:solidFill>
              </a:rPr>
              <a:t>Yu</a:t>
            </a:r>
            <a:r>
              <a:rPr lang="es-MX" sz="2000" dirty="0" smtClean="0">
                <a:solidFill>
                  <a:schemeClr val="bg1"/>
                </a:solidFill>
              </a:rPr>
              <a:t>-Gi-Oh específicamente, lo principal a tener en cuenta es que la mano inicial es la más importante, por lo que se debe maximizar las probabilidades de tener las cartas más importantes entre esas primeras 5.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0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chemeClr val="bg1"/>
                </a:solidFill>
              </a:rPr>
              <a:t>Los proyectos de programación relativamente sencilla son increíblemente útiles para practicar el razonamiento y la lógica, así podremos aumentar nuestra habilidad de “escribir código en papel”</a:t>
            </a:r>
            <a:endParaRPr lang="es-C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3" y="235226"/>
            <a:ext cx="5340668" cy="63875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96" y="235226"/>
            <a:ext cx="5143500" cy="63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6" y="160338"/>
            <a:ext cx="4789884" cy="6518758"/>
          </a:xfrm>
          <a:prstGeom prst="rect">
            <a:avLst/>
          </a:prstGeom>
        </p:spPr>
      </p:pic>
      <p:sp>
        <p:nvSpPr>
          <p:cNvPr id="6" name="AutoShape 4" descr="blob:https://web.whatsapp.com/4d9c0fea-c10c-4671-b6e1-692880e341f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89" y="160338"/>
            <a:ext cx="4564856" cy="65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6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649357"/>
            <a:ext cx="12192000" cy="7078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</a:rPr>
              <a:t>Limitaciones y recomendaciones</a:t>
            </a:r>
            <a:endParaRPr lang="es-CR" sz="4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5846" y="1983545"/>
            <a:ext cx="11840308" cy="440120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chemeClr val="bg1"/>
                </a:solidFill>
              </a:rPr>
              <a:t>La manera de cargar o leer el mazo es bastante robusta y nada elegante, pero las otras opciones fueron imposibles de implementar debido a la complejidad del formato .YDK que se utiliza para codificar los mazos en las plataformas digitales.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0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chemeClr val="bg1"/>
                </a:solidFill>
              </a:rPr>
              <a:t>Establecer conexión con las plataformas digitales es difícil pero no imposible, lograr esta conexión permitiría al usuario conectar la herramienta con sus cuentas que ya contienen sus mazos.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0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chemeClr val="bg1"/>
                </a:solidFill>
              </a:rPr>
              <a:t>Considerando la naturaleza del juego, las opiniones acerca de que tipo de cartas son más importantes siempre será diferente dependiendo de la persona, se recomienda tomar en cuenta diferentes opiniones y hacer pruebas con estas en 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0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 smtClean="0">
                <a:solidFill>
                  <a:schemeClr val="bg1"/>
                </a:solidFill>
              </a:rPr>
              <a:t>La programación no solamente se trata de escribir código en un compilador, es buena idea mantener las prácticas de codificar en papel y tener a mano hoja y lápiz para apoyarse.</a:t>
            </a:r>
            <a:endParaRPr lang="es-C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2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01" y="2478865"/>
            <a:ext cx="666843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3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73697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</a:rPr>
              <a:t>Pregunta</a:t>
            </a:r>
            <a:endParaRPr lang="es-CR" b="1" dirty="0">
              <a:solidFill>
                <a:schemeClr val="bg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2613392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bg1"/>
                </a:solidFill>
              </a:rPr>
              <a:t>¿Los conocimientos de probabilidad y programación son útiles para la </a:t>
            </a:r>
            <a:r>
              <a:rPr lang="es-MX" sz="3600" b="1" dirty="0" smtClean="0">
                <a:solidFill>
                  <a:schemeClr val="bg1"/>
                </a:solidFill>
              </a:rPr>
              <a:t>construcción</a:t>
            </a:r>
            <a:r>
              <a:rPr lang="es-MX" sz="3200" b="1" dirty="0" smtClean="0">
                <a:solidFill>
                  <a:schemeClr val="bg1"/>
                </a:solidFill>
              </a:rPr>
              <a:t> de mazos competitivos de TCG?</a:t>
            </a:r>
            <a:endParaRPr lang="es-C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18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chemeClr val="bg1"/>
                </a:solidFill>
              </a:rPr>
              <a:t>Problema de </a:t>
            </a:r>
            <a:r>
              <a:rPr lang="es-MX" sz="4000" b="1" dirty="0" smtClean="0">
                <a:solidFill>
                  <a:schemeClr val="bg1"/>
                </a:solidFill>
              </a:rPr>
              <a:t>probabilidades</a:t>
            </a:r>
            <a:endParaRPr lang="es-C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40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3498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</a:rPr>
              <a:t>Motivación</a:t>
            </a:r>
            <a:endParaRPr lang="es-C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5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</a:rPr>
              <a:t>Como ganar en </a:t>
            </a:r>
            <a:r>
              <a:rPr lang="es-MX" sz="4000" b="1" dirty="0" err="1" smtClean="0">
                <a:solidFill>
                  <a:schemeClr val="bg1"/>
                </a:solidFill>
              </a:rPr>
              <a:t>Yu</a:t>
            </a:r>
            <a:r>
              <a:rPr lang="es-MX" sz="4000" b="1" dirty="0" smtClean="0">
                <a:solidFill>
                  <a:schemeClr val="bg1"/>
                </a:solidFill>
              </a:rPr>
              <a:t>-Gi-Oh</a:t>
            </a:r>
            <a:endParaRPr lang="es-C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5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39756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</a:rPr>
              <a:t>Categorías o utilidad de cartas</a:t>
            </a:r>
            <a:endParaRPr lang="es-CR" sz="4000" b="1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44557" y="1828800"/>
            <a:ext cx="49563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bg1"/>
                </a:solidFill>
              </a:rPr>
              <a:t>Starters</a:t>
            </a:r>
            <a:endParaRPr lang="es-MX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bg1"/>
                </a:solidFill>
              </a:rPr>
              <a:t>Defensives</a:t>
            </a:r>
            <a:endParaRPr lang="es-MX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bg1"/>
                </a:solidFill>
              </a:rPr>
              <a:t>Extenders</a:t>
            </a:r>
            <a:endParaRPr lang="es-MX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Piezas del combo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chemeClr val="bg1"/>
                </a:solidFill>
              </a:rPr>
              <a:t>Non </a:t>
            </a:r>
            <a:r>
              <a:rPr lang="es-MX" sz="2400" dirty="0" err="1" smtClean="0">
                <a:solidFill>
                  <a:schemeClr val="bg1"/>
                </a:solidFill>
              </a:rPr>
              <a:t>engine</a:t>
            </a:r>
            <a:endParaRPr lang="es-MX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err="1" smtClean="0">
                <a:solidFill>
                  <a:schemeClr val="bg1"/>
                </a:solidFill>
              </a:rPr>
              <a:t>Garnets</a:t>
            </a:r>
            <a:endParaRPr lang="es-MX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 smtClean="0">
              <a:solidFill>
                <a:schemeClr val="bg1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4582050" y="1528273"/>
            <a:ext cx="4772965" cy="3762394"/>
            <a:chOff x="4112108" y="1457739"/>
            <a:chExt cx="3856241" cy="3230453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108" y="1457739"/>
              <a:ext cx="819821" cy="1199528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597" y="1754804"/>
              <a:ext cx="819821" cy="119856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194" y="2093623"/>
              <a:ext cx="819821" cy="119092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359" y="2562951"/>
              <a:ext cx="823814" cy="1215682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436" y="3052886"/>
              <a:ext cx="819821" cy="1195075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528" y="3493722"/>
              <a:ext cx="819821" cy="1194470"/>
            </a:xfrm>
            <a:prstGeom prst="rect">
              <a:avLst/>
            </a:prstGeom>
          </p:spPr>
        </p:pic>
      </p:grpSp>
      <p:sp>
        <p:nvSpPr>
          <p:cNvPr id="11" name="CuadroTexto 10"/>
          <p:cNvSpPr txBox="1"/>
          <p:nvPr/>
        </p:nvSpPr>
        <p:spPr>
          <a:xfrm>
            <a:off x="3824030" y="5474860"/>
            <a:ext cx="7073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chemeClr val="bg1"/>
                </a:solidFill>
              </a:rPr>
              <a:t>Algunas cartas son más importantes que otras</a:t>
            </a:r>
            <a:endParaRPr lang="es-C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307505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 smtClean="0">
                <a:solidFill>
                  <a:schemeClr val="bg1"/>
                </a:solidFill>
              </a:rPr>
              <a:t>¿Qué hace la herramienta?</a:t>
            </a:r>
            <a:endParaRPr lang="es-C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80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36" y="847074"/>
            <a:ext cx="6315956" cy="391532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018" y="4292213"/>
            <a:ext cx="5668166" cy="241968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345" y="291548"/>
            <a:ext cx="2257740" cy="386814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" y="94987"/>
            <a:ext cx="5697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3200" b="1" dirty="0" smtClean="0">
                <a:solidFill>
                  <a:schemeClr val="bg1"/>
                </a:solidFill>
              </a:rPr>
              <a:t>Tomar y calificar manos</a:t>
            </a:r>
            <a:endParaRPr lang="es-C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302</TotalTime>
  <Words>477</Words>
  <Application>Microsoft Office PowerPoint</Application>
  <PresentationFormat>Panorámica</PresentationFormat>
  <Paragraphs>70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Rockwell</vt:lpstr>
      <vt:lpstr>Wingdings</vt:lpstr>
      <vt:lpstr>Atlas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DOMINICK JAFET RODRIGUEZ TREJOS</dc:creator>
  <cp:lastModifiedBy>DOMINICK JAFET RODRIGUEZ TREJOS</cp:lastModifiedBy>
  <cp:revision>20</cp:revision>
  <dcterms:created xsi:type="dcterms:W3CDTF">2024-06-21T19:10:34Z</dcterms:created>
  <dcterms:modified xsi:type="dcterms:W3CDTF">2024-06-22T01:49:53Z</dcterms:modified>
</cp:coreProperties>
</file>